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66" r:id="rId5"/>
    <p:sldId id="257" r:id="rId6"/>
    <p:sldId id="256" r:id="rId7"/>
    <p:sldId id="291" r:id="rId8"/>
    <p:sldId id="273"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90" r:id="rId22"/>
    <p:sldId id="288" r:id="rId23"/>
    <p:sldId id="292" r:id="rId24"/>
    <p:sldId id="289" r:id="rId25"/>
    <p:sldId id="293" r:id="rId26"/>
    <p:sldId id="269" r:id="rId2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E8"/>
    <a:srgbClr val="00A4EB"/>
    <a:srgbClr val="CFC532"/>
    <a:srgbClr val="7E79C8"/>
    <a:srgbClr val="2F8BD9"/>
    <a:srgbClr val="6253A4"/>
    <a:srgbClr val="5E55A7"/>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274" autoAdjust="0"/>
  </p:normalViewPr>
  <p:slideViewPr>
    <p:cSldViewPr snapToGrid="0" showGuides="1">
      <p:cViewPr varScale="1">
        <p:scale>
          <a:sx n="117" d="100"/>
          <a:sy n="117" d="100"/>
        </p:scale>
        <p:origin x="348" y="102"/>
      </p:cViewPr>
      <p:guideLst>
        <p:guide pos="3840"/>
        <p:guide orient="horz" pos="2160"/>
      </p:guideLst>
    </p:cSldViewPr>
  </p:slideViewPr>
  <p:notesTextViewPr>
    <p:cViewPr>
      <p:scale>
        <a:sx n="3" d="2"/>
        <a:sy n="3" d="2"/>
      </p:scale>
      <p:origin x="0" y="0"/>
    </p:cViewPr>
  </p:notesTextViewPr>
  <p:notesViewPr>
    <p:cSldViewPr snapToGrid="0">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21.09.2022</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21.09.2022</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dk1" tx1="lt1" bg2="dk2" tx2="lt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6.xml"/><Relationship Id="rId1" Type="http://schemas.openxmlformats.org/officeDocument/2006/relationships/slideLayout" Target="../slideLayouts/slideLayout14.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758588" y="1436921"/>
            <a:ext cx="3856365" cy="1517356"/>
          </a:xfrm>
        </p:spPr>
        <p:txBody>
          <a:bodyPr/>
          <a:lstStyle/>
          <a:p>
            <a:r>
              <a:rPr lang="en-US" dirty="0"/>
              <a:t>D.R.E.A.D.</a:t>
            </a:r>
            <a:endParaRPr lang="ru-RU"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p:txBody>
          <a:bodyPr/>
          <a:lstStyle/>
          <a:p>
            <a:r>
              <a:rPr lang="en-US" dirty="0"/>
              <a:t>Systems Analysis</a:t>
            </a:r>
            <a:endParaRPr lang="ru-RU" dirty="0"/>
          </a:p>
        </p:txBody>
      </p:sp>
      <p:pic>
        <p:nvPicPr>
          <p:cNvPr id="12" name="Picture Placeholder 11">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a:blip r:embed="rId2">
            <a:alphaModFix amt="0"/>
          </a:blip>
          <a:srcRect l="15119" r="15119"/>
          <a:stretch/>
        </p:blipFill>
        <p:spPr>
          <a:solidFill>
            <a:srgbClr val="00A2E8"/>
          </a:solidFill>
        </p:spPr>
      </p:pic>
      <p:pic>
        <p:nvPicPr>
          <p:cNvPr id="5" name="Picture 4" descr="A picture containing diagram&#10;&#10;Description automatically generated">
            <a:extLst>
              <a:ext uri="{FF2B5EF4-FFF2-40B4-BE49-F238E27FC236}">
                <a16:creationId xmlns:a16="http://schemas.microsoft.com/office/drawing/2014/main" id="{3D2ACB6A-5CAB-3014-1C51-CC6800540713}"/>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555300" y="4035187"/>
            <a:ext cx="4360112" cy="2385472"/>
          </a:xfrm>
          <a:prstGeom prst="rect">
            <a:avLst/>
          </a:prstGeom>
        </p:spPr>
      </p:pic>
    </p:spTree>
    <p:extLst>
      <p:ext uri="{BB962C8B-B14F-4D97-AF65-F5344CB8AC3E}">
        <p14:creationId xmlns:p14="http://schemas.microsoft.com/office/powerpoint/2010/main" val="1650012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10</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Leave Room</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player will then be able to leave the current area via 3 different exits.</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2198182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11</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Checkpoint!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After so many rooms, the player will enter a checkpoint room. The purpose of this room is to create a save point. </a:t>
            </a:r>
          </a:p>
          <a:p>
            <a:pPr marL="0" indent="0">
              <a:buNone/>
            </a:pPr>
            <a:r>
              <a:rPr lang="en-US" dirty="0"/>
              <a:t>The player will also be able to choose between a weapon upgrade, or being healed before continuing to the next room.</a:t>
            </a:r>
          </a:p>
          <a:p>
            <a:pPr marL="0" indent="0">
              <a:buNone/>
            </a:pPr>
            <a:endParaRPr lang="en-US" dirty="0"/>
          </a:p>
          <a:p>
            <a:pPr marL="0" indent="0">
              <a:buNone/>
            </a:pPr>
            <a:r>
              <a:rPr lang="en-US" dirty="0">
                <a:hlinkClick r:id="rId2" action="ppaction://hlinksldjump"/>
              </a:rPr>
              <a:t>Loop</a:t>
            </a:r>
            <a:r>
              <a:rPr lang="en-US" dirty="0"/>
              <a:t>!</a:t>
            </a:r>
          </a:p>
          <a:p>
            <a:pPr marL="0" indent="0">
              <a:buNone/>
            </a:pPr>
            <a:r>
              <a:rPr lang="en-US" dirty="0"/>
              <a:t>Repeat enter new biome.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4"/>
          <a:srcRect/>
          <a:stretch/>
        </p:blipFill>
        <p:spPr>
          <a:xfrm>
            <a:off x="361996" y="2352522"/>
            <a:ext cx="6158750" cy="3464297"/>
          </a:xfrm>
          <a:prstGeom prst="rect">
            <a:avLst/>
          </a:prstGeom>
        </p:spPr>
      </p:pic>
    </p:spTree>
    <p:extLst>
      <p:ext uri="{BB962C8B-B14F-4D97-AF65-F5344CB8AC3E}">
        <p14:creationId xmlns:p14="http://schemas.microsoft.com/office/powerpoint/2010/main" val="2257202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12</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Boss Fight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After so many checkpoints, the player will encounter a boss monster.</a:t>
            </a:r>
          </a:p>
          <a:p>
            <a:pPr marL="0" indent="0">
              <a:buNone/>
            </a:pPr>
            <a:r>
              <a:rPr lang="en-US" dirty="0"/>
              <a:t>Killing the boss is required to move on.</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700579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13</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Finding the spaceship</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player will be able to find the spaceship and repair it.</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2981756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14</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End - Leaving the planet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end of the game is the player escaping from the death planet.</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732408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15</a:t>
            </a:fld>
            <a:endParaRPr lang="ru-RU"/>
          </a:p>
        </p:txBody>
      </p:sp>
      <p:pic>
        <p:nvPicPr>
          <p:cNvPr id="7" name="Picture 6" descr="Diagram&#10;&#10;Description automatically generated">
            <a:extLst>
              <a:ext uri="{FF2B5EF4-FFF2-40B4-BE49-F238E27FC236}">
                <a16:creationId xmlns:a16="http://schemas.microsoft.com/office/drawing/2014/main" id="{A8D8D73D-7A4B-227B-56DF-350C18C6D681}"/>
              </a:ext>
            </a:extLst>
          </p:cNvPr>
          <p:cNvPicPr>
            <a:picLocks noChangeAspect="1"/>
          </p:cNvPicPr>
          <p:nvPr/>
        </p:nvPicPr>
        <p:blipFill>
          <a:blip r:embed="rId2"/>
          <a:stretch>
            <a:fillRect/>
          </a:stretch>
        </p:blipFill>
        <p:spPr>
          <a:xfrm>
            <a:off x="838200" y="2370472"/>
            <a:ext cx="10515600" cy="3261644"/>
          </a:xfrm>
          <a:prstGeom prst="rect">
            <a:avLst/>
          </a:prstGeom>
          <a:noFill/>
        </p:spPr>
      </p:pic>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anchor="ctr">
            <a:normAutofit/>
          </a:bodyPr>
          <a:lstStyle/>
          <a:p>
            <a:r>
              <a:rPr lang="en-US" dirty="0"/>
              <a:t>Context Diagram</a:t>
            </a:r>
            <a:endParaRPr lang="ru-RU" dirty="0"/>
          </a:p>
        </p:txBody>
      </p:sp>
      <p:pic>
        <p:nvPicPr>
          <p:cNvPr id="8" name="Picture 7" descr="A picture containing diagram&#10;&#10;Description automatically generated">
            <a:extLst>
              <a:ext uri="{FF2B5EF4-FFF2-40B4-BE49-F238E27FC236}">
                <a16:creationId xmlns:a16="http://schemas.microsoft.com/office/drawing/2014/main" id="{8355B59D-FEA9-4030-E9E2-C9425A397505}"/>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626685"/>
            <a:ext cx="1402538" cy="767346"/>
          </a:xfrm>
          <a:prstGeom prst="rect">
            <a:avLst/>
          </a:prstGeom>
        </p:spPr>
      </p:pic>
    </p:spTree>
    <p:extLst>
      <p:ext uri="{BB962C8B-B14F-4D97-AF65-F5344CB8AC3E}">
        <p14:creationId xmlns:p14="http://schemas.microsoft.com/office/powerpoint/2010/main" val="3838534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16</a:t>
            </a:fld>
            <a:endParaRPr lang="ru-RU"/>
          </a:p>
        </p:txBody>
      </p:sp>
      <p:pic>
        <p:nvPicPr>
          <p:cNvPr id="7" name="Picture 6">
            <a:extLst>
              <a:ext uri="{FF2B5EF4-FFF2-40B4-BE49-F238E27FC236}">
                <a16:creationId xmlns:a16="http://schemas.microsoft.com/office/drawing/2014/main" id="{A8D8D73D-7A4B-227B-56DF-350C18C6D681}"/>
              </a:ext>
            </a:extLst>
          </p:cNvPr>
          <p:cNvPicPr>
            <a:picLocks noChangeAspect="1"/>
          </p:cNvPicPr>
          <p:nvPr/>
        </p:nvPicPr>
        <p:blipFill>
          <a:blip r:embed="rId2"/>
          <a:srcRect/>
          <a:stretch/>
        </p:blipFill>
        <p:spPr>
          <a:xfrm>
            <a:off x="376633" y="1158523"/>
            <a:ext cx="8323918" cy="5434292"/>
          </a:xfrm>
          <a:prstGeom prst="rect">
            <a:avLst/>
          </a:prstGeom>
          <a:noFill/>
        </p:spPr>
      </p:pic>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anchor="ctr">
            <a:normAutofit/>
          </a:bodyPr>
          <a:lstStyle/>
          <a:p>
            <a:r>
              <a:rPr lang="en-US" dirty="0"/>
              <a:t>Diagram 0</a:t>
            </a:r>
            <a:endParaRPr lang="ru-RU" dirty="0"/>
          </a:p>
        </p:txBody>
      </p:sp>
      <p:pic>
        <p:nvPicPr>
          <p:cNvPr id="8" name="Picture 7" descr="A picture containing diagram&#10;&#10;Description automatically generated">
            <a:extLst>
              <a:ext uri="{FF2B5EF4-FFF2-40B4-BE49-F238E27FC236}">
                <a16:creationId xmlns:a16="http://schemas.microsoft.com/office/drawing/2014/main" id="{8355B59D-FEA9-4030-E9E2-C9425A397505}"/>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626685"/>
            <a:ext cx="1402538" cy="767346"/>
          </a:xfrm>
          <a:prstGeom prst="rect">
            <a:avLst/>
          </a:prstGeom>
        </p:spPr>
      </p:pic>
    </p:spTree>
    <p:extLst>
      <p:ext uri="{BB962C8B-B14F-4D97-AF65-F5344CB8AC3E}">
        <p14:creationId xmlns:p14="http://schemas.microsoft.com/office/powerpoint/2010/main" val="4060738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17</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anchor="ctr">
            <a:normAutofit/>
          </a:bodyPr>
          <a:lstStyle/>
          <a:p>
            <a:r>
              <a:rPr lang="en-US" dirty="0"/>
              <a:t>Taylor Martin: Player and Enemies</a:t>
            </a:r>
            <a:endParaRPr lang="ru-RU" dirty="0"/>
          </a:p>
        </p:txBody>
      </p:sp>
      <p:pic>
        <p:nvPicPr>
          <p:cNvPr id="8" name="Picture 7" descr="A picture containing diagram&#10;&#10;Description automatically generated">
            <a:extLst>
              <a:ext uri="{FF2B5EF4-FFF2-40B4-BE49-F238E27FC236}">
                <a16:creationId xmlns:a16="http://schemas.microsoft.com/office/drawing/2014/main" id="{8355B59D-FEA9-4030-E9E2-C9425A397505}"/>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sp>
        <p:nvSpPr>
          <p:cNvPr id="2" name="TextBox 1">
            <a:extLst>
              <a:ext uri="{FF2B5EF4-FFF2-40B4-BE49-F238E27FC236}">
                <a16:creationId xmlns:a16="http://schemas.microsoft.com/office/drawing/2014/main" id="{F7D9E1E0-24FB-3A5A-31E5-4D10BC8FF0D0}"/>
              </a:ext>
            </a:extLst>
          </p:cNvPr>
          <p:cNvSpPr txBox="1"/>
          <p:nvPr/>
        </p:nvSpPr>
        <p:spPr>
          <a:xfrm>
            <a:off x="838200" y="1881909"/>
            <a:ext cx="6003636" cy="4832092"/>
          </a:xfrm>
          <a:prstGeom prst="rect">
            <a:avLst/>
          </a:prstGeom>
          <a:noFill/>
        </p:spPr>
        <p:txBody>
          <a:bodyPr wrap="square" rtlCol="0">
            <a:spAutoFit/>
          </a:bodyPr>
          <a:lstStyle/>
          <a:p>
            <a:r>
              <a:rPr lang="en-US" sz="1400" dirty="0"/>
              <a:t>My features for D.R.E.A.D are the Player and Enemies. Since D.R.E.A.D </a:t>
            </a:r>
          </a:p>
          <a:p>
            <a:r>
              <a:rPr lang="en-US" sz="1400" dirty="0"/>
              <a:t>Is a top down 2D shooter, the player will be restricted to two axes. The player will be able to move left, right, up, and down in the X-Y Plane. The player will also be able to shoot the equipped weapons they have and roll to dodge enemies and projectiles. </a:t>
            </a:r>
          </a:p>
          <a:p>
            <a:endParaRPr lang="en-US" sz="1400" dirty="0"/>
          </a:p>
          <a:p>
            <a:r>
              <a:rPr lang="en-US" sz="1400" dirty="0"/>
              <a:t>The enemies will be restricted to the same plane of movement as the player. The enemies will patrol, chase, search, and attack. There will be 3 main types of enemies: Auto Turrets, Light Enemies, and Heavy Enemies. Auto Turrets are stationary with low health, search for and shoot at the player. Light Enemies will be the most common, with medium health, medium speed, and ranged attacks. Heavy enemies are harder to kill and travel slower compared to light enemies. </a:t>
            </a:r>
          </a:p>
          <a:p>
            <a:endParaRPr lang="en-US" sz="1400" dirty="0"/>
          </a:p>
          <a:p>
            <a:r>
              <a:rPr lang="en-US" sz="1400" dirty="0"/>
              <a:t>My features are essential to have for this game, having a high priority. You can't have a game without gameplay, and that is where the player and enemies come in. </a:t>
            </a:r>
          </a:p>
          <a:p>
            <a:endParaRPr lang="en-US" sz="1400" dirty="0"/>
          </a:p>
          <a:p>
            <a:r>
              <a:rPr lang="en-US" sz="1400" dirty="0"/>
              <a:t>In comparison to the other features in D.R.E.A.D, the player and enemies are the second most complex, behind room generation. I think they will take the most time. I will get the bulk of the work done with the M.V.P as Team Lead 2. </a:t>
            </a:r>
          </a:p>
        </p:txBody>
      </p:sp>
      <p:sp>
        <p:nvSpPr>
          <p:cNvPr id="7" name="TextBox 6">
            <a:extLst>
              <a:ext uri="{FF2B5EF4-FFF2-40B4-BE49-F238E27FC236}">
                <a16:creationId xmlns:a16="http://schemas.microsoft.com/office/drawing/2014/main" id="{5359398F-87DD-56F0-B8F1-5D9DE72D8445}"/>
              </a:ext>
            </a:extLst>
          </p:cNvPr>
          <p:cNvSpPr txBox="1"/>
          <p:nvPr/>
        </p:nvSpPr>
        <p:spPr>
          <a:xfrm>
            <a:off x="11462328" y="5812612"/>
            <a:ext cx="628072" cy="307777"/>
          </a:xfrm>
          <a:prstGeom prst="rect">
            <a:avLst/>
          </a:prstGeom>
          <a:noFill/>
        </p:spPr>
        <p:txBody>
          <a:bodyPr wrap="square" rtlCol="0">
            <a:spAutoFit/>
          </a:bodyPr>
          <a:lstStyle/>
          <a:p>
            <a:r>
              <a:rPr lang="en-US" sz="1400" dirty="0"/>
              <a:t>TM 2</a:t>
            </a:r>
          </a:p>
        </p:txBody>
      </p:sp>
    </p:spTree>
    <p:extLst>
      <p:ext uri="{BB962C8B-B14F-4D97-AF65-F5344CB8AC3E}">
        <p14:creationId xmlns:p14="http://schemas.microsoft.com/office/powerpoint/2010/main" val="2028277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18</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Enemy Use Case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3" name="Picture 2" descr="Diagram&#10;&#10;Description automatically generated">
            <a:extLst>
              <a:ext uri="{FF2B5EF4-FFF2-40B4-BE49-F238E27FC236}">
                <a16:creationId xmlns:a16="http://schemas.microsoft.com/office/drawing/2014/main" id="{E0E84DA4-97AA-F83E-9235-589849BD8E9C}"/>
              </a:ext>
            </a:extLst>
          </p:cNvPr>
          <p:cNvPicPr>
            <a:picLocks noChangeAspect="1"/>
          </p:cNvPicPr>
          <p:nvPr/>
        </p:nvPicPr>
        <p:blipFill>
          <a:blip r:embed="rId3"/>
          <a:stretch>
            <a:fillRect/>
          </a:stretch>
        </p:blipFill>
        <p:spPr>
          <a:xfrm>
            <a:off x="371764" y="1699491"/>
            <a:ext cx="7772400" cy="5029200"/>
          </a:xfrm>
          <a:prstGeom prst="rect">
            <a:avLst/>
          </a:prstGeom>
        </p:spPr>
      </p:pic>
    </p:spTree>
    <p:extLst>
      <p:ext uri="{BB962C8B-B14F-4D97-AF65-F5344CB8AC3E}">
        <p14:creationId xmlns:p14="http://schemas.microsoft.com/office/powerpoint/2010/main" val="580677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ottages In The Middle Of Beach">
            <a:extLst>
              <a:ext uri="{FF2B5EF4-FFF2-40B4-BE49-F238E27FC236}">
                <a16:creationId xmlns:a16="http://schemas.microsoft.com/office/drawing/2014/main" id="{262D17B0-1557-47A2-A8D6-91730FF9DB5D}"/>
              </a:ext>
            </a:extLst>
          </p:cNvPr>
          <p:cNvPicPr>
            <a:picLocks noGrp="1" noChangeAspect="1"/>
          </p:cNvPicPr>
          <p:nvPr>
            <p:ph type="pic" sz="quarter" idx="13"/>
          </p:nvPr>
        </p:nvPicPr>
        <p:blipFill rotWithShape="1">
          <a:blip r:embed="rId2">
            <a:alphaModFix amt="0"/>
          </a:blip>
          <a:srcRect t="33049" b="33049"/>
          <a:stretch/>
        </p:blipFill>
        <p:spPr>
          <a:solidFill>
            <a:srgbClr val="00A4EB"/>
          </a:solidFill>
        </p:spPr>
      </p:pic>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Jordan Reed</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795772" y="1877051"/>
            <a:ext cx="6843278" cy="2794101"/>
          </a:xfrm>
        </p:spPr>
        <p:txBody>
          <a:bodyPr>
            <a:normAutofit/>
          </a:bodyPr>
          <a:lstStyle/>
          <a:p>
            <a:r>
              <a:rPr lang="en-US" b="0" i="0" dirty="0">
                <a:solidFill>
                  <a:srgbClr val="DCDDDE"/>
                </a:solidFill>
                <a:effectLst/>
                <a:latin typeface="Whitney"/>
              </a:rPr>
              <a:t>Items, Weapons</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19</a:t>
            </a:fld>
            <a:endParaRPr lang="ru-RU" dirty="0"/>
          </a:p>
        </p:txBody>
      </p:sp>
      <p:pic>
        <p:nvPicPr>
          <p:cNvPr id="6" name="Picture 5" descr="A picture containing diagram&#10;&#10;Description automatically generated">
            <a:extLst>
              <a:ext uri="{FF2B5EF4-FFF2-40B4-BE49-F238E27FC236}">
                <a16:creationId xmlns:a16="http://schemas.microsoft.com/office/drawing/2014/main" id="{25F3FB61-36B7-C9EA-184C-096126F37EA4}"/>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463660"/>
            <a:ext cx="1402538" cy="767346"/>
          </a:xfrm>
          <a:prstGeom prst="rect">
            <a:avLst/>
          </a:prstGeom>
        </p:spPr>
      </p:pic>
    </p:spTree>
    <p:extLst>
      <p:ext uri="{BB962C8B-B14F-4D97-AF65-F5344CB8AC3E}">
        <p14:creationId xmlns:p14="http://schemas.microsoft.com/office/powerpoint/2010/main" val="1769371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Wooden view desk on ocean's shore">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rotWithShape="1">
          <a:blip r:embed="rId2">
            <a:alphaModFix amt="0"/>
          </a:blip>
          <a:srcRect l="24190" r="24190"/>
          <a:stretch/>
        </p:blipFill>
        <p:spPr>
          <a:solidFill>
            <a:srgbClr val="00A2E8"/>
          </a:solidFill>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p:txBody>
          <a:bodyPr>
            <a:normAutofit fontScale="90000"/>
          </a:bodyPr>
          <a:lstStyle/>
          <a:p>
            <a:r>
              <a:rPr lang="en-US" dirty="0"/>
              <a:t>About 513 Studios</a:t>
            </a:r>
            <a:endParaRPr lang="ru-RU" dirty="0"/>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2</a:t>
            </a:fld>
            <a:endParaRPr lang="ru-RU" dirty="0"/>
          </a:p>
        </p:txBody>
      </p:sp>
      <p:sp>
        <p:nvSpPr>
          <p:cNvPr id="3" name="Text Placeholder 2">
            <a:extLst>
              <a:ext uri="{FF2B5EF4-FFF2-40B4-BE49-F238E27FC236}">
                <a16:creationId xmlns:a16="http://schemas.microsoft.com/office/drawing/2014/main" id="{C11093FF-1360-4523-8547-5192EDA8BBF9}"/>
              </a:ext>
            </a:extLst>
          </p:cNvPr>
          <p:cNvSpPr>
            <a:spLocks noGrp="1"/>
          </p:cNvSpPr>
          <p:nvPr>
            <p:ph type="body" sz="quarter" idx="13"/>
          </p:nvPr>
        </p:nvSpPr>
        <p:spPr/>
        <p:txBody>
          <a:bodyPr/>
          <a:lstStyle/>
          <a:p>
            <a:r>
              <a:rPr lang="en-US" dirty="0"/>
              <a:t>Based in Coeur d’Alene, ID</a:t>
            </a:r>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p:txBody>
          <a:bodyPr>
            <a:normAutofit/>
          </a:bodyPr>
          <a:lstStyle/>
          <a:p>
            <a:r>
              <a:rPr lang="en-US" dirty="0"/>
              <a:t>Quality Assurance Manager</a:t>
            </a:r>
          </a:p>
          <a:p>
            <a:pPr lvl="1"/>
            <a:r>
              <a:rPr lang="en-US" dirty="0"/>
              <a:t>Dan Blanchette</a:t>
            </a:r>
          </a:p>
          <a:p>
            <a:r>
              <a:rPr lang="en-US" dirty="0"/>
              <a:t>IT Manager</a:t>
            </a:r>
          </a:p>
          <a:p>
            <a:pPr lvl="1"/>
            <a:r>
              <a:rPr lang="en-US" dirty="0"/>
              <a:t>Jordan Reed</a:t>
            </a:r>
          </a:p>
          <a:p>
            <a:r>
              <a:rPr lang="en-US" dirty="0"/>
              <a:t>Software Architect</a:t>
            </a:r>
          </a:p>
          <a:p>
            <a:pPr lvl="1"/>
            <a:r>
              <a:rPr lang="en-US" dirty="0"/>
              <a:t>Taylor Martin</a:t>
            </a:r>
          </a:p>
          <a:p>
            <a:r>
              <a:rPr lang="en-US" dirty="0"/>
              <a:t>All other management roles</a:t>
            </a:r>
          </a:p>
          <a:p>
            <a:pPr lvl="1"/>
            <a:r>
              <a:rPr lang="en-US" dirty="0"/>
              <a:t>Filled as needed</a:t>
            </a:r>
            <a:endParaRPr lang="ru-RU" dirty="0"/>
          </a:p>
        </p:txBody>
      </p:sp>
      <p:pic>
        <p:nvPicPr>
          <p:cNvPr id="5" name="Picture 4" descr="A picture containing diagram&#10;&#10;Description automatically generated">
            <a:extLst>
              <a:ext uri="{FF2B5EF4-FFF2-40B4-BE49-F238E27FC236}">
                <a16:creationId xmlns:a16="http://schemas.microsoft.com/office/drawing/2014/main" id="{F68E6D44-6789-1E3F-53AF-42F8C62AC15A}"/>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463660"/>
            <a:ext cx="1402538" cy="767346"/>
          </a:xfrm>
          <a:prstGeom prst="rect">
            <a:avLst/>
          </a:prstGeom>
        </p:spPr>
      </p:pic>
    </p:spTree>
    <p:extLst>
      <p:ext uri="{BB962C8B-B14F-4D97-AF65-F5344CB8AC3E}">
        <p14:creationId xmlns:p14="http://schemas.microsoft.com/office/powerpoint/2010/main" val="3066898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20</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Weapon Use Case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446407" y="1809306"/>
            <a:ext cx="4505666" cy="4372638"/>
          </a:xfrm>
          <a:prstGeom prst="rect">
            <a:avLst/>
          </a:prstGeom>
        </p:spPr>
      </p:pic>
    </p:spTree>
    <p:extLst>
      <p:ext uri="{BB962C8B-B14F-4D97-AF65-F5344CB8AC3E}">
        <p14:creationId xmlns:p14="http://schemas.microsoft.com/office/powerpoint/2010/main" val="4016659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ottages In The Middle Of Beach">
            <a:extLst>
              <a:ext uri="{FF2B5EF4-FFF2-40B4-BE49-F238E27FC236}">
                <a16:creationId xmlns:a16="http://schemas.microsoft.com/office/drawing/2014/main" id="{262D17B0-1557-47A2-A8D6-91730FF9DB5D}"/>
              </a:ext>
            </a:extLst>
          </p:cNvPr>
          <p:cNvPicPr>
            <a:picLocks noGrp="1" noChangeAspect="1"/>
          </p:cNvPicPr>
          <p:nvPr>
            <p:ph type="pic" sz="quarter" idx="13"/>
          </p:nvPr>
        </p:nvPicPr>
        <p:blipFill rotWithShape="1">
          <a:blip r:embed="rId2">
            <a:alphaModFix amt="0"/>
          </a:blip>
          <a:srcRect t="33049" b="33049"/>
          <a:stretch/>
        </p:blipFill>
        <p:spPr>
          <a:solidFill>
            <a:srgbClr val="00A4EB"/>
          </a:solidFill>
        </p:spPr>
      </p:pic>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Dan Blanchette</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795772" y="1877051"/>
            <a:ext cx="6843278" cy="2794101"/>
          </a:xfrm>
        </p:spPr>
        <p:txBody>
          <a:bodyPr>
            <a:normAutofit/>
          </a:bodyPr>
          <a:lstStyle/>
          <a:p>
            <a:r>
              <a:rPr lang="en-US" b="0" i="0" dirty="0">
                <a:solidFill>
                  <a:srgbClr val="DCDDDE"/>
                </a:solidFill>
                <a:effectLst/>
                <a:latin typeface="Whitney"/>
              </a:rPr>
              <a:t>Audio Manager, Level Design</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21</a:t>
            </a:fld>
            <a:endParaRPr lang="ru-RU" dirty="0"/>
          </a:p>
        </p:txBody>
      </p:sp>
      <p:pic>
        <p:nvPicPr>
          <p:cNvPr id="6" name="Picture 5" descr="A picture containing diagram&#10;&#10;Description automatically generated">
            <a:extLst>
              <a:ext uri="{FF2B5EF4-FFF2-40B4-BE49-F238E27FC236}">
                <a16:creationId xmlns:a16="http://schemas.microsoft.com/office/drawing/2014/main" id="{25F3FB61-36B7-C9EA-184C-096126F37EA4}"/>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463660"/>
            <a:ext cx="1402538" cy="767346"/>
          </a:xfrm>
          <a:prstGeom prst="rect">
            <a:avLst/>
          </a:prstGeom>
        </p:spPr>
      </p:pic>
      <p:sp>
        <p:nvSpPr>
          <p:cNvPr id="3" name="TextBox 2">
            <a:extLst>
              <a:ext uri="{FF2B5EF4-FFF2-40B4-BE49-F238E27FC236}">
                <a16:creationId xmlns:a16="http://schemas.microsoft.com/office/drawing/2014/main" id="{CABD1202-C3BA-E36D-3D96-43AD4A790399}"/>
              </a:ext>
            </a:extLst>
          </p:cNvPr>
          <p:cNvSpPr txBox="1"/>
          <p:nvPr/>
        </p:nvSpPr>
        <p:spPr>
          <a:xfrm>
            <a:off x="2367643" y="2986197"/>
            <a:ext cx="5461907" cy="923330"/>
          </a:xfrm>
          <a:prstGeom prst="rect">
            <a:avLst/>
          </a:prstGeom>
          <a:noFill/>
        </p:spPr>
        <p:txBody>
          <a:bodyPr wrap="square" rtlCol="0">
            <a:spAutoFit/>
          </a:bodyPr>
          <a:lstStyle/>
          <a:p>
            <a:pPr marL="285750" indent="-285750">
              <a:buFont typeface="Arial" panose="020B0604020202020204" pitchFamily="34" charset="0"/>
              <a:buChar char="•"/>
            </a:pPr>
            <a:r>
              <a:rPr lang="en-US" dirty="0"/>
              <a:t>Feature</a:t>
            </a:r>
            <a:r>
              <a:rPr lang="en-US"/>
              <a:t>: R.N.G. </a:t>
            </a:r>
            <a:r>
              <a:rPr lang="en-US" dirty="0"/>
              <a:t>Room Generator</a:t>
            </a:r>
          </a:p>
          <a:p>
            <a:pPr marL="285750" indent="-285750">
              <a:buFont typeface="Arial" panose="020B0604020202020204" pitchFamily="34" charset="0"/>
              <a:buChar char="•"/>
            </a:pPr>
            <a:r>
              <a:rPr lang="en-US" dirty="0"/>
              <a:t>Priority Level: High</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39516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2">
            <a:extLst>
              <a:ext uri="{FF2B5EF4-FFF2-40B4-BE49-F238E27FC236}">
                <a16:creationId xmlns:a16="http://schemas.microsoft.com/office/drawing/2014/main" id="{4906D55D-4F58-D8D9-0649-2C8F342E2770}"/>
              </a:ext>
            </a:extLst>
          </p:cNvPr>
          <p:cNvSpPr>
            <a:spLocks noGrp="1"/>
          </p:cNvSpPr>
          <p:nvPr>
            <p:ph type="sldNum" sz="quarter" idx="12"/>
          </p:nvPr>
        </p:nvSpPr>
        <p:spPr>
          <a:xfrm>
            <a:off x="10804358" y="5816819"/>
            <a:ext cx="549442" cy="365125"/>
          </a:xfrm>
        </p:spPr>
        <p:txBody>
          <a:bodyPr/>
          <a:lstStyle/>
          <a:p>
            <a:pPr>
              <a:spcAft>
                <a:spcPts val="600"/>
              </a:spcAft>
            </a:pPr>
            <a:fld id="{D495E168-DA5E-4888-8D8A-92B118324C14}" type="slidenum">
              <a:rPr lang="ru-RU" smtClean="0"/>
              <a:pPr>
                <a:spcAft>
                  <a:spcPts val="600"/>
                </a:spcAft>
              </a:pPr>
              <a:t>22</a:t>
            </a:fld>
            <a:endParaRPr lang="ru-RU"/>
          </a:p>
        </p:txBody>
      </p:sp>
      <p:pic>
        <p:nvPicPr>
          <p:cNvPr id="8" name="Picture 7" descr="Diagram&#10;&#10;Description automatically generated">
            <a:extLst>
              <a:ext uri="{FF2B5EF4-FFF2-40B4-BE49-F238E27FC236}">
                <a16:creationId xmlns:a16="http://schemas.microsoft.com/office/drawing/2014/main" id="{2C34EF8C-8B81-EEA1-584A-174CF7DD97CC}"/>
              </a:ext>
            </a:extLst>
          </p:cNvPr>
          <p:cNvPicPr>
            <a:picLocks noChangeAspect="1"/>
          </p:cNvPicPr>
          <p:nvPr/>
        </p:nvPicPr>
        <p:blipFill>
          <a:blip r:embed="rId2"/>
          <a:stretch>
            <a:fillRect/>
          </a:stretch>
        </p:blipFill>
        <p:spPr>
          <a:xfrm>
            <a:off x="2334986" y="1689100"/>
            <a:ext cx="6270172" cy="4981122"/>
          </a:xfrm>
          <a:prstGeom prst="rect">
            <a:avLst/>
          </a:prstGeom>
          <a:noFill/>
        </p:spPr>
      </p:pic>
      <p:sp>
        <p:nvSpPr>
          <p:cNvPr id="17" name="Title 4">
            <a:extLst>
              <a:ext uri="{FF2B5EF4-FFF2-40B4-BE49-F238E27FC236}">
                <a16:creationId xmlns:a16="http://schemas.microsoft.com/office/drawing/2014/main" id="{955AA69C-66C0-C913-6303-968DFF061D34}"/>
              </a:ext>
            </a:extLst>
          </p:cNvPr>
          <p:cNvSpPr>
            <a:spLocks noGrp="1"/>
          </p:cNvSpPr>
          <p:nvPr>
            <p:ph type="title"/>
          </p:nvPr>
        </p:nvSpPr>
        <p:spPr>
          <a:xfrm>
            <a:off x="838200" y="365126"/>
            <a:ext cx="9050518" cy="945498"/>
          </a:xfrm>
        </p:spPr>
        <p:txBody>
          <a:bodyPr/>
          <a:lstStyle/>
          <a:p>
            <a:r>
              <a:rPr lang="en-US"/>
              <a:t>Room </a:t>
            </a:r>
            <a:r>
              <a:rPr lang="en-US" dirty="0"/>
              <a:t>Generator Use Case</a:t>
            </a:r>
          </a:p>
        </p:txBody>
      </p:sp>
    </p:spTree>
    <p:extLst>
      <p:ext uri="{BB962C8B-B14F-4D97-AF65-F5344CB8AC3E}">
        <p14:creationId xmlns:p14="http://schemas.microsoft.com/office/powerpoint/2010/main" val="2569783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Scenic View of Beach">
            <a:extLst>
              <a:ext uri="{FF2B5EF4-FFF2-40B4-BE49-F238E27FC236}">
                <a16:creationId xmlns:a16="http://schemas.microsoft.com/office/drawing/2014/main" id="{9AE9B74E-83A6-4E11-8B41-300A15318533}"/>
              </a:ext>
            </a:extLst>
          </p:cNvPr>
          <p:cNvPicPr>
            <a:picLocks noGrp="1" noChangeAspect="1"/>
          </p:cNvPicPr>
          <p:nvPr>
            <p:ph type="pic" sz="quarter" idx="21"/>
          </p:nvPr>
        </p:nvPicPr>
        <p:blipFill rotWithShape="1">
          <a:blip r:embed="rId2">
            <a:alphaModFix amt="0"/>
          </a:blip>
          <a:srcRect l="26597" r="26597"/>
          <a:stretch/>
        </p:blipFill>
        <p:spPr>
          <a:solidFill>
            <a:srgbClr val="00A2E8"/>
          </a:solidFill>
        </p:spPr>
      </p:pic>
      <p:sp>
        <p:nvSpPr>
          <p:cNvPr id="2" name="Title 1">
            <a:extLst>
              <a:ext uri="{FF2B5EF4-FFF2-40B4-BE49-F238E27FC236}">
                <a16:creationId xmlns:a16="http://schemas.microsoft.com/office/drawing/2014/main" id="{DE4D24B6-BECF-4BE6-9971-53768392C0BB}"/>
              </a:ext>
            </a:extLst>
          </p:cNvPr>
          <p:cNvSpPr>
            <a:spLocks noGrp="1"/>
          </p:cNvSpPr>
          <p:nvPr>
            <p:ph type="title"/>
          </p:nvPr>
        </p:nvSpPr>
        <p:spPr/>
        <p:txBody>
          <a:bodyPr/>
          <a:lstStyle/>
          <a:p>
            <a:r>
              <a:rPr lang="en-US" dirty="0"/>
              <a:t>THANK YOU!</a:t>
            </a:r>
            <a:endParaRPr lang="ru-RU" dirty="0"/>
          </a:p>
        </p:txBody>
      </p:sp>
      <p:sp>
        <p:nvSpPr>
          <p:cNvPr id="3" name="Text Placeholder 2">
            <a:extLst>
              <a:ext uri="{FF2B5EF4-FFF2-40B4-BE49-F238E27FC236}">
                <a16:creationId xmlns:a16="http://schemas.microsoft.com/office/drawing/2014/main" id="{D46DC636-DB75-49A5-B764-91FF21804DA0}"/>
              </a:ext>
            </a:extLst>
          </p:cNvPr>
          <p:cNvSpPr>
            <a:spLocks noGrp="1"/>
          </p:cNvSpPr>
          <p:nvPr>
            <p:ph type="body" sz="quarter" idx="16"/>
          </p:nvPr>
        </p:nvSpPr>
        <p:spPr>
          <a:xfrm>
            <a:off x="814944" y="1969306"/>
            <a:ext cx="4367531" cy="524711"/>
          </a:xfrm>
        </p:spPr>
        <p:txBody>
          <a:bodyPr/>
          <a:lstStyle/>
          <a:p>
            <a:r>
              <a:rPr lang="en-US" dirty="0"/>
              <a:t>513 Studios</a:t>
            </a:r>
            <a:endParaRPr lang="ru-RU" dirty="0"/>
          </a:p>
        </p:txBody>
      </p:sp>
      <p:pic>
        <p:nvPicPr>
          <p:cNvPr id="17" name="Picture 16" descr="A picture containing diagram&#10;&#10;Description automatically generated">
            <a:extLst>
              <a:ext uri="{FF2B5EF4-FFF2-40B4-BE49-F238E27FC236}">
                <a16:creationId xmlns:a16="http://schemas.microsoft.com/office/drawing/2014/main" id="{9026D5B4-5C0C-4C72-849C-8C52766F48C6}"/>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814944" y="5079387"/>
            <a:ext cx="2422835" cy="1325563"/>
          </a:xfrm>
          <a:prstGeom prst="rect">
            <a:avLst/>
          </a:prstGeom>
        </p:spPr>
      </p:pic>
    </p:spTree>
    <p:extLst>
      <p:ext uri="{BB962C8B-B14F-4D97-AF65-F5344CB8AC3E}">
        <p14:creationId xmlns:p14="http://schemas.microsoft.com/office/powerpoint/2010/main" val="1316663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ottages In The Middle Of Beach">
            <a:extLst>
              <a:ext uri="{FF2B5EF4-FFF2-40B4-BE49-F238E27FC236}">
                <a16:creationId xmlns:a16="http://schemas.microsoft.com/office/drawing/2014/main" id="{262D17B0-1557-47A2-A8D6-91730FF9DB5D}"/>
              </a:ext>
            </a:extLst>
          </p:cNvPr>
          <p:cNvPicPr>
            <a:picLocks noGrp="1" noChangeAspect="1"/>
          </p:cNvPicPr>
          <p:nvPr>
            <p:ph type="pic" sz="quarter" idx="13"/>
          </p:nvPr>
        </p:nvPicPr>
        <p:blipFill rotWithShape="1">
          <a:blip r:embed="rId2">
            <a:alphaModFix amt="0"/>
          </a:blip>
          <a:srcRect t="33049" b="33049"/>
          <a:stretch/>
        </p:blipFill>
        <p:spPr>
          <a:solidFill>
            <a:srgbClr val="00A4EB"/>
          </a:solidFill>
        </p:spPr>
      </p:pic>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About D.R.E.A.D.</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795772" y="1877051"/>
            <a:ext cx="6843278" cy="2794101"/>
          </a:xfrm>
        </p:spPr>
        <p:txBody>
          <a:bodyPr>
            <a:normAutofit/>
          </a:bodyPr>
          <a:lstStyle/>
          <a:p>
            <a:r>
              <a:rPr lang="en-US" b="0" i="0" dirty="0">
                <a:solidFill>
                  <a:srgbClr val="DCDDDE"/>
                </a:solidFill>
                <a:effectLst/>
                <a:latin typeface="Whitney"/>
              </a:rPr>
              <a:t>Destroy Ravenous Extraterrestrials And Depart</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3</a:t>
            </a:fld>
            <a:endParaRPr lang="ru-RU" dirty="0"/>
          </a:p>
        </p:txBody>
      </p:sp>
      <p:pic>
        <p:nvPicPr>
          <p:cNvPr id="6" name="Picture 5" descr="A picture containing diagram&#10;&#10;Description automatically generated">
            <a:extLst>
              <a:ext uri="{FF2B5EF4-FFF2-40B4-BE49-F238E27FC236}">
                <a16:creationId xmlns:a16="http://schemas.microsoft.com/office/drawing/2014/main" id="{25F3FB61-36B7-C9EA-184C-096126F37EA4}"/>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463660"/>
            <a:ext cx="1402538" cy="767346"/>
          </a:xfrm>
          <a:prstGeom prst="rect">
            <a:avLst/>
          </a:prstGeom>
        </p:spPr>
      </p:pic>
    </p:spTree>
    <p:extLst>
      <p:ext uri="{BB962C8B-B14F-4D97-AF65-F5344CB8AC3E}">
        <p14:creationId xmlns:p14="http://schemas.microsoft.com/office/powerpoint/2010/main" val="2287211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The Goal of 513 Studios</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795772" y="1877051"/>
            <a:ext cx="6843278" cy="2794101"/>
          </a:xfrm>
        </p:spPr>
        <p:txBody>
          <a:bodyPr>
            <a:normAutofit/>
          </a:bodyPr>
          <a:lstStyle/>
          <a:p>
            <a:r>
              <a:rPr lang="en-CA" sz="1400" dirty="0">
                <a:solidFill>
                  <a:schemeClr val="tx1"/>
                </a:solidFill>
                <a:effectLst/>
                <a:ea typeface="Calibri" panose="020F0502020204030204" pitchFamily="34" charset="0"/>
                <a:cs typeface="Times New Roman" panose="02020603050405020304" pitchFamily="18" charset="0"/>
              </a:rPr>
              <a:t>Our goal at 513 Studios is to provide a quality product while maintaining its affordability for the consumer. </a:t>
            </a:r>
            <a:endParaRPr lang="ru-RU" sz="1400" dirty="0">
              <a:solidFill>
                <a:schemeClr val="tx1"/>
              </a:solidFill>
            </a:endParaRPr>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4</a:t>
            </a:fld>
            <a:endParaRPr lang="ru-RU" dirty="0"/>
          </a:p>
        </p:txBody>
      </p:sp>
      <p:pic>
        <p:nvPicPr>
          <p:cNvPr id="6" name="Picture 5" descr="A picture containing diagram&#10;&#10;Description automatically generated">
            <a:extLst>
              <a:ext uri="{FF2B5EF4-FFF2-40B4-BE49-F238E27FC236}">
                <a16:creationId xmlns:a16="http://schemas.microsoft.com/office/drawing/2014/main" id="{25F3FB61-36B7-C9EA-184C-096126F37EA4}"/>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463660"/>
            <a:ext cx="1402538" cy="767346"/>
          </a:xfrm>
          <a:prstGeom prst="rect">
            <a:avLst/>
          </a:prstGeom>
        </p:spPr>
      </p:pic>
    </p:spTree>
    <p:extLst>
      <p:ext uri="{BB962C8B-B14F-4D97-AF65-F5344CB8AC3E}">
        <p14:creationId xmlns:p14="http://schemas.microsoft.com/office/powerpoint/2010/main" val="2697709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5</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Start - Crash Land on Planet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This is the start of the game. The player will see a cut scene of a spaceship crash landing on a planet.</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33425" y="2352522"/>
            <a:ext cx="6215892" cy="3464297"/>
          </a:xfrm>
          <a:prstGeom prst="rect">
            <a:avLst/>
          </a:prstGeom>
        </p:spPr>
      </p:pic>
    </p:spTree>
    <p:extLst>
      <p:ext uri="{BB962C8B-B14F-4D97-AF65-F5344CB8AC3E}">
        <p14:creationId xmlns:p14="http://schemas.microsoft.com/office/powerpoint/2010/main" val="1973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6</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Entering a new biome</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This is the start of a new area for the player to enter. </a:t>
            </a:r>
          </a:p>
          <a:p>
            <a:pPr marL="0" indent="0">
              <a:buNone/>
            </a:pPr>
            <a:endParaRPr lang="en-US" dirty="0"/>
          </a:p>
          <a:p>
            <a:pPr marL="0" indent="0">
              <a:buNone/>
            </a:pPr>
            <a:r>
              <a:rPr lang="en-US" dirty="0"/>
              <a:t>This is the beginning of the loop.</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655603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7</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Battle through the room</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Enemies start spawning, as well as a weapon and ammo. The player must defeat the enemies in order to escape and survive.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241309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8</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Get new weapon</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Player is able to get a new, better weapon after defeating the enemies.</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380945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9</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Get spare parts</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enemies will also drop a spare part for the spaceship. These will be required to fix the ship in order to leave.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408762836"/>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0F309C-DE10-4641-9043-BB7E781AC4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146</TotalTime>
  <Words>705</Words>
  <Application>Microsoft Office PowerPoint</Application>
  <PresentationFormat>Widescreen</PresentationFormat>
  <Paragraphs>97</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Century Gothic</vt:lpstr>
      <vt:lpstr>Whitney</vt:lpstr>
      <vt:lpstr>Office Theme</vt:lpstr>
      <vt:lpstr>D.R.E.A.D.</vt:lpstr>
      <vt:lpstr>About 513 Studios</vt:lpstr>
      <vt:lpstr>About D.R.E.A.D.</vt:lpstr>
      <vt:lpstr>The Goal of 513 Studios</vt:lpstr>
      <vt:lpstr>STORYBOARD</vt:lpstr>
      <vt:lpstr>STORYBOARD</vt:lpstr>
      <vt:lpstr>STORYBOARD</vt:lpstr>
      <vt:lpstr>STORYBOARD</vt:lpstr>
      <vt:lpstr>STORYBOARD</vt:lpstr>
      <vt:lpstr>STORYBOARD</vt:lpstr>
      <vt:lpstr>STORYBOARD</vt:lpstr>
      <vt:lpstr>STORYBOARD</vt:lpstr>
      <vt:lpstr>STORYBOARD</vt:lpstr>
      <vt:lpstr>STORYBOARD</vt:lpstr>
      <vt:lpstr>Context Diagram</vt:lpstr>
      <vt:lpstr>Diagram 0</vt:lpstr>
      <vt:lpstr>Taylor Martin: Player and Enemies</vt:lpstr>
      <vt:lpstr>Enemy Use Case</vt:lpstr>
      <vt:lpstr>Jordan Reed</vt:lpstr>
      <vt:lpstr>Weapon Use Case</vt:lpstr>
      <vt:lpstr>Dan Blanchette</vt:lpstr>
      <vt:lpstr>Room Generator Use Case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D.R.E.A.D.</dc:title>
  <dc:creator>Jordan Reed</dc:creator>
  <cp:lastModifiedBy>Blanchette, Dan (blan5568@vandals.uidaho.edu)</cp:lastModifiedBy>
  <cp:revision>19</cp:revision>
  <dcterms:created xsi:type="dcterms:W3CDTF">2022-09-19T03:19:26Z</dcterms:created>
  <dcterms:modified xsi:type="dcterms:W3CDTF">2022-09-22T03:21:23Z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